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59" r:id="rId9"/>
    <p:sldId id="260" r:id="rId10"/>
    <p:sldId id="272" r:id="rId11"/>
    <p:sldId id="261" r:id="rId12"/>
    <p:sldId id="262" r:id="rId13"/>
    <p:sldId id="273" r:id="rId14"/>
    <p:sldId id="274" r:id="rId15"/>
    <p:sldId id="263" r:id="rId16"/>
    <p:sldId id="264" r:id="rId17"/>
    <p:sldId id="265" r:id="rId18"/>
    <p:sldId id="266" r:id="rId19"/>
    <p:sldId id="267" r:id="rId20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34" y="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377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4CA9AD2-8865-459F-96D1-9FCD843418E4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02434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CEDF0AE-7904-47DB-A3C2-D48FDA11B03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7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6880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6880" y="4777560"/>
            <a:ext cx="6217560" cy="44359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6880" y="4777560"/>
            <a:ext cx="6217560" cy="44359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6880" y="4777560"/>
            <a:ext cx="6217560" cy="44359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6880" y="4777560"/>
            <a:ext cx="6217560" cy="44359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6880" y="4777560"/>
            <a:ext cx="6217560" cy="44359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6880" y="4777560"/>
            <a:ext cx="6217560" cy="44359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6880" y="4777560"/>
            <a:ext cx="6217560" cy="44359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6880" y="4777560"/>
            <a:ext cx="6217560" cy="44359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6880" y="4777560"/>
            <a:ext cx="6217560" cy="44359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6880" y="4777560"/>
            <a:ext cx="6217560" cy="44359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6880" y="4777560"/>
            <a:ext cx="6217560" cy="44359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>
              <a:latin typeface="Albany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9912615" y="336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0080625" cy="277188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1290" y="7045618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12094" y="3107866"/>
            <a:ext cx="7056438" cy="1931917"/>
          </a:xfrm>
        </p:spPr>
        <p:txBody>
          <a:bodyPr/>
          <a:lstStyle>
            <a:lvl1pPr marL="0" indent="0" algn="ctr">
              <a:buNone/>
              <a:defRPr sz="1800" b="1" cap="all" spc="276" baseline="0"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71371" y="2667725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8010" y="16799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704292" y="2331740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808458" y="2435895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788297" y="2424487"/>
            <a:ext cx="504031" cy="48647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lvl="0"/>
            <a:fld id="{C58A31F7-42CE-4949-B3A8-606E4E5F44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56047" y="419982"/>
            <a:ext cx="8568531" cy="1931917"/>
          </a:xfrm>
        </p:spPr>
        <p:txBody>
          <a:bodyPr anchor="b"/>
          <a:lstStyle>
            <a:lvl1pPr>
              <a:defRPr sz="46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533ADA-0102-4C84-B6A8-AB7B4A4EDD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728479" y="0"/>
            <a:ext cx="2352146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0080625" cy="17135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61290" y="7045618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8010" y="17135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434156" y="3613525"/>
            <a:ext cx="688434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7540307" y="3225112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7644474" y="3329267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4313" y="3317859"/>
            <a:ext cx="504031" cy="486479"/>
          </a:xfrm>
        </p:spPr>
        <p:txBody>
          <a:bodyPr/>
          <a:lstStyle/>
          <a:p>
            <a:pPr lvl="0"/>
            <a:fld id="{A8AFB1C9-0406-4964-938B-343BF4B491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6021" y="335986"/>
            <a:ext cx="7224448" cy="6416978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8505" y="335987"/>
            <a:ext cx="1596099" cy="645022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08458" y="1131386"/>
            <a:ext cx="504031" cy="486479"/>
          </a:xfrm>
        </p:spPr>
        <p:txBody>
          <a:bodyPr/>
          <a:lstStyle/>
          <a:p>
            <a:pPr lvl="0"/>
            <a:fld id="{7B844EF7-19E5-4FF2-86B0-AE5776E9E0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32661" y="1683288"/>
            <a:ext cx="9374981" cy="5039783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9912615" y="20999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68010" y="2519891"/>
            <a:ext cx="9737884" cy="3359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71371" y="156917"/>
            <a:ext cx="9737884" cy="2358619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595" y="3023870"/>
            <a:ext cx="7143942" cy="1844421"/>
          </a:xfrm>
        </p:spPr>
        <p:txBody>
          <a:bodyPr anchor="t"/>
          <a:lstStyle>
            <a:lvl1pPr marL="0" indent="0" algn="ctr">
              <a:buNone/>
              <a:defRPr sz="1800" b="1" cap="all" spc="276" baseline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1290" y="7045618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68010" y="16799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68010" y="2687884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704292" y="2331740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808458" y="2435895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88297" y="2424487"/>
            <a:ext cx="504031" cy="48647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lvl="0"/>
            <a:fld id="{0073833C-BFF2-43B6-B7DB-C60BFD5702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587975"/>
            <a:ext cx="8568531" cy="1679928"/>
          </a:xfrm>
        </p:spPr>
        <p:txBody>
          <a:bodyPr anchor="b"/>
          <a:lstStyle>
            <a:lvl1pPr algn="ctr">
              <a:buNone/>
              <a:defRPr sz="46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61" y="251989"/>
            <a:ext cx="9408583" cy="836604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4396" y="7065776"/>
            <a:ext cx="3356848" cy="403183"/>
          </a:xfrm>
        </p:spPr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50AFC6-F33C-491A-92C8-67A3160796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5030479" y="1736865"/>
            <a:ext cx="9835" cy="531266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32661" y="1511935"/>
            <a:ext cx="4452276" cy="5160738"/>
          </a:xfrm>
        </p:spPr>
        <p:txBody>
          <a:bodyPr/>
          <a:lstStyle>
            <a:lvl1pPr>
              <a:defRPr sz="28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292328" y="1511935"/>
            <a:ext cx="4452276" cy="5160738"/>
          </a:xfrm>
        </p:spPr>
        <p:txBody>
          <a:bodyPr/>
          <a:lstStyle>
            <a:lvl1pPr>
              <a:defRPr sz="28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5040313" y="2425395"/>
            <a:ext cx="0" cy="461644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0080625" cy="159593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68010" y="1511935"/>
            <a:ext cx="9737884" cy="1007957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0870" y="7045617"/>
            <a:ext cx="9737884" cy="34270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660" y="1679928"/>
            <a:ext cx="4454027" cy="80796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400" b="1" dirty="0" smtClean="0">
                <a:solidFill>
                  <a:srgbClr val="FFFFFF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82109" y="1679928"/>
            <a:ext cx="4455776" cy="806365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400" b="1"/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6021" y="7065776"/>
            <a:ext cx="3948245" cy="403183"/>
          </a:xfrm>
        </p:spPr>
        <p:txBody>
          <a:bodyPr/>
          <a:lstStyle/>
          <a:p>
            <a:pPr lvl="0"/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68010" y="1411139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68010" y="17135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32661" y="2724242"/>
            <a:ext cx="4455636" cy="4209083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5292328" y="2724242"/>
            <a:ext cx="4452276" cy="4213259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704292" y="1053853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808458" y="1158008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788297" y="1149071"/>
            <a:ext cx="504031" cy="486479"/>
          </a:xfrm>
        </p:spPr>
        <p:txBody>
          <a:bodyPr/>
          <a:lstStyle>
            <a:lvl1pPr algn="ctr">
              <a:defRPr/>
            </a:lvl1pPr>
          </a:lstStyle>
          <a:p>
            <a:pPr lvl="0"/>
            <a:fld id="{77B8A320-0B6A-4F6E-9AB1-7F1798B4138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788297" y="1142021"/>
            <a:ext cx="504031" cy="486479"/>
          </a:xfrm>
        </p:spPr>
        <p:txBody>
          <a:bodyPr/>
          <a:lstStyle/>
          <a:p>
            <a:pPr lvl="0"/>
            <a:fld id="{BDD08974-5FDE-4DD1-BFF5-439469CA8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0080625" cy="17135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1290" y="7045618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8010" y="174712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04292" y="6971700"/>
            <a:ext cx="672042" cy="48647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40DCA42B-EEA3-4DF0-A452-4AC53EE0D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68010" y="167993"/>
            <a:ext cx="9737884" cy="33598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0080625" cy="13103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68010" y="671971"/>
            <a:ext cx="3024188" cy="646772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026" y="1007957"/>
            <a:ext cx="2604161" cy="1091953"/>
          </a:xfrm>
        </p:spPr>
        <p:txBody>
          <a:bodyPr anchor="b">
            <a:noAutofit/>
          </a:bodyPr>
          <a:lstStyle>
            <a:lvl1pPr algn="l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20026" y="2183907"/>
            <a:ext cx="2604161" cy="4569054"/>
          </a:xfrm>
        </p:spPr>
        <p:txBody>
          <a:bodyPr/>
          <a:lstStyle>
            <a:lvl1pPr marL="0" indent="0">
              <a:spcAft>
                <a:spcPts val="1102"/>
              </a:spcAft>
              <a:buNone/>
              <a:defRPr sz="1800">
                <a:solidFill>
                  <a:srgbClr val="FFFFFF"/>
                </a:solidFill>
              </a:defRPr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8010" y="16799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68010" y="587975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444214" y="755967"/>
            <a:ext cx="6216385" cy="596374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428088" y="251989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532255" y="356145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2094" y="344736"/>
            <a:ext cx="504031" cy="48647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lvl="0"/>
            <a:fld id="{76E0E347-C698-4D0B-8AB5-E56BB678BE0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64650" y="7042012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661" y="7066773"/>
            <a:ext cx="3729831" cy="403183"/>
          </a:xfrm>
        </p:spPr>
        <p:txBody>
          <a:bodyPr/>
          <a:lstStyle/>
          <a:p>
            <a:pPr lvl="0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68010" y="587975"/>
            <a:ext cx="973788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68010" y="167993"/>
            <a:ext cx="9737884" cy="33262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68010" y="671971"/>
            <a:ext cx="3024188" cy="646772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8010" y="17135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428088" y="251989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532255" y="356145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2094" y="344736"/>
            <a:ext cx="504031" cy="486479"/>
          </a:xfrm>
        </p:spPr>
        <p:txBody>
          <a:bodyPr/>
          <a:lstStyle/>
          <a:p>
            <a:pPr lvl="0"/>
            <a:fld id="{F08DC044-6889-48CD-B935-3D6A8B2A5FC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7705" y="5543762"/>
            <a:ext cx="6468401" cy="1343942"/>
          </a:xfrm>
        </p:spPr>
        <p:txBody>
          <a:bodyPr anchor="t">
            <a:noAutofit/>
          </a:bodyPr>
          <a:lstStyle>
            <a:lvl1pPr algn="l">
              <a:buNone/>
              <a:defRPr sz="26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7705" y="671971"/>
            <a:ext cx="6468401" cy="4703798"/>
          </a:xfrm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0026" y="1091953"/>
            <a:ext cx="2688167" cy="5795751"/>
          </a:xfrm>
        </p:spPr>
        <p:txBody>
          <a:bodyPr/>
          <a:lstStyle>
            <a:lvl1pPr marL="0" indent="0">
              <a:spcAft>
                <a:spcPts val="1102"/>
              </a:spcAft>
              <a:buFontTx/>
              <a:buNone/>
              <a:defRPr sz="1800">
                <a:solidFill>
                  <a:srgbClr val="FFFFFF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64650" y="7042012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1036" y="7060309"/>
            <a:ext cx="3356848" cy="403183"/>
          </a:xfrm>
        </p:spPr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661" y="7066773"/>
            <a:ext cx="3951605" cy="403183"/>
          </a:xfrm>
        </p:spPr>
        <p:txBody>
          <a:bodyPr/>
          <a:lstStyle/>
          <a:p>
            <a:pPr lvl="0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7391682"/>
            <a:ext cx="10080625" cy="167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0080625" cy="153593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9912615" y="0"/>
            <a:ext cx="168010" cy="75596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64650" y="7042012"/>
            <a:ext cx="9737884" cy="3412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4396" y="7060309"/>
            <a:ext cx="3356848" cy="403183"/>
          </a:xfrm>
          <a:prstGeom prst="rect">
            <a:avLst/>
          </a:prstGeom>
        </p:spPr>
        <p:txBody>
          <a:bodyPr vert="horz" lIns="100794" tIns="50397" rIns="100794" bIns="50397"/>
          <a:lstStyle>
            <a:lvl1pPr algn="r" eaLnBrk="1" latinLnBrk="0" hangingPunct="1">
              <a:defRPr kumimoji="0" sz="1500">
                <a:solidFill>
                  <a:srgbClr val="FFFFFF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6021" y="7066773"/>
            <a:ext cx="3948245" cy="403183"/>
          </a:xfrm>
          <a:prstGeom prst="rect">
            <a:avLst/>
          </a:prstGeom>
        </p:spPr>
        <p:txBody>
          <a:bodyPr vert="horz" lIns="100794" tIns="50397" rIns="100794" bIns="50397"/>
          <a:lstStyle>
            <a:lvl1pPr algn="l" eaLnBrk="1" latinLnBrk="0" hangingPunct="1">
              <a:defRPr kumimoji="0" sz="1300">
                <a:solidFill>
                  <a:srgbClr val="FFFFFF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8010" y="171353"/>
            <a:ext cx="9737884" cy="721697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68010" y="1407373"/>
            <a:ext cx="973788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0794" tIns="50397" rIns="100794" bIns="50397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704292" y="1053853"/>
            <a:ext cx="672042" cy="67197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808458" y="1158008"/>
            <a:ext cx="463709" cy="46366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788297" y="1146600"/>
            <a:ext cx="504031" cy="486479"/>
          </a:xfrm>
          <a:prstGeom prst="rect">
            <a:avLst/>
          </a:prstGeom>
        </p:spPr>
        <p:txBody>
          <a:bodyPr vert="horz" lIns="50397" tIns="50397" rIns="50397" bIns="50397" anchor="ctr">
            <a:normAutofit/>
          </a:bodyPr>
          <a:lstStyle>
            <a:lvl1pPr algn="ctr" eaLnBrk="1" latinLnBrk="0" hangingPunct="1">
              <a:defRPr kumimoji="0" sz="18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lvl="0"/>
            <a:fld id="{EAF1EFE8-DB0B-4D02-96EA-44ED2A407D6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32661" y="251989"/>
            <a:ext cx="9408583" cy="836604"/>
          </a:xfrm>
          <a:prstGeom prst="rect">
            <a:avLst/>
          </a:prstGeom>
        </p:spPr>
        <p:txBody>
          <a:bodyPr vert="horz" lIns="100794" tIns="50397" rIns="100794" bIns="50397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32661" y="1679928"/>
            <a:ext cx="9408583" cy="5070022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6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04766" indent="-30238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07149" indent="-251986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9532" indent="-251986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298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18269" indent="-201589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20652" indent="-201589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5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 noGrp="1"/>
          </p:cNvSpPr>
          <p:nvPr>
            <p:ph type="subTitle" idx="4294967295"/>
          </p:nvPr>
        </p:nvSpPr>
        <p:spPr>
          <a:xfrm>
            <a:off x="773112" y="346075"/>
            <a:ext cx="8610600" cy="6367463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en-US" sz="4800" dirty="0"/>
              <a:t>Chemical Reactions in Biology</a:t>
            </a:r>
          </a:p>
          <a:p>
            <a:pPr marL="0" lvl="0" indent="-216000" algn="ctr">
              <a:buNone/>
            </a:pPr>
            <a:r>
              <a:rPr lang="en-US" sz="4800" dirty="0"/>
              <a:t>Chapter 6.2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3400" y="1798637"/>
            <a:ext cx="8926512" cy="4648200"/>
          </a:xfrm>
          <a:prstGeom prst="rect">
            <a:avLst/>
          </a:prstGeom>
        </p:spPr>
        <p:txBody>
          <a:bodyPr/>
          <a:lstStyle>
            <a:lvl1pPr marL="302383" indent="-30238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4766" indent="-30238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7149" indent="-25198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9532" indent="-25198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11915" indent="-251986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14298" indent="-201589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16681" indent="-201589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8269" indent="-201589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0652" indent="-201589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5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/>
            <a:r>
              <a:rPr lang="en-US" altLang="en-US" sz="2800" dirty="0">
                <a:latin typeface="Albany"/>
                <a:cs typeface="Times New Roman" panose="02020603050405020304" pitchFamily="18" charset="0"/>
              </a:rPr>
              <a:t>The principle that lies at the heart of the balancing process is that atoms are conserved in a chemical reaction.</a:t>
            </a:r>
          </a:p>
          <a:p>
            <a:pPr marL="533400" indent="-533400"/>
            <a:r>
              <a:rPr lang="en-US" altLang="en-US" sz="2800" dirty="0">
                <a:latin typeface="Albany"/>
                <a:cs typeface="Times New Roman" panose="02020603050405020304" pitchFamily="18" charset="0"/>
              </a:rPr>
              <a:t>Atoms are neither created nor destroyed.</a:t>
            </a:r>
          </a:p>
          <a:p>
            <a:pPr marL="533400" indent="-533400"/>
            <a:r>
              <a:rPr lang="en-US" altLang="en-US" sz="2800" dirty="0">
                <a:latin typeface="Albany"/>
                <a:cs typeface="Times New Roman" panose="02020603050405020304" pitchFamily="18" charset="0"/>
              </a:rPr>
              <a:t>The same number of each type of atom is found among the reactants and among the products.</a:t>
            </a:r>
            <a:endParaRPr lang="en-US" altLang="en-US" sz="2800" dirty="0">
              <a:latin typeface="Albany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FEECFE-FB07-490A-86F7-DF49FB8D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 of Conservation of Mass </a:t>
            </a:r>
          </a:p>
        </p:txBody>
      </p:sp>
    </p:spTree>
    <p:extLst>
      <p:ext uri="{BB962C8B-B14F-4D97-AF65-F5344CB8AC3E}">
        <p14:creationId xmlns:p14="http://schemas.microsoft.com/office/powerpoint/2010/main" val="227933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Activation Energy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64952" y="1722437"/>
            <a:ext cx="9144000" cy="4903788"/>
          </a:xfrm>
        </p:spPr>
        <p:txBody>
          <a:bodyPr>
            <a:norm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Most chemical reactions require an energy source in order to start the reaction.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The minimum amount of energy that is required to start a reaction is called the </a:t>
            </a:r>
            <a:r>
              <a:rPr lang="en-US" b="1" dirty="0">
                <a:solidFill>
                  <a:schemeClr val="tx1"/>
                </a:solidFill>
              </a:rPr>
              <a:t>Activation Energy.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b="1" dirty="0">
                <a:solidFill>
                  <a:schemeClr val="tx1"/>
                </a:solidFill>
              </a:rPr>
              <a:t>Catalyst</a:t>
            </a:r>
            <a:r>
              <a:rPr lang="en-US" dirty="0">
                <a:solidFill>
                  <a:schemeClr val="tx1"/>
                </a:solidFill>
              </a:rPr>
              <a:t> is a substance that lowers the activation energy of a chemical reaction.  Another important property of a catalyst is that it does not get used in the reaction.  That means it is reusable.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36020" y="411651"/>
            <a:ext cx="9408583" cy="836604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Activation Energy with Endothermic and Exothermic Reactions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878512" y="2484437"/>
            <a:ext cx="3810000" cy="283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527" tIns="45268" rIns="90527" bIns="4526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dirty="0"/>
              <a:t>The</a:t>
            </a:r>
            <a:r>
              <a:rPr lang="en-US" altLang="en-US" sz="2900" dirty="0">
                <a:solidFill>
                  <a:srgbClr val="CC0066"/>
                </a:solidFill>
              </a:rPr>
              <a:t> </a:t>
            </a:r>
            <a:r>
              <a:rPr lang="en-US" altLang="en-US" sz="2900" dirty="0">
                <a:solidFill>
                  <a:srgbClr val="A6000D"/>
                </a:solidFill>
              </a:rPr>
              <a:t>activation energy</a:t>
            </a:r>
            <a:r>
              <a:rPr lang="en-US" altLang="en-US" sz="2900" dirty="0"/>
              <a:t> is the minimum amount of energy needed for reactants to form products in a chemical reaction.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20487" y="1744662"/>
            <a:ext cx="36449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527" tIns="45268" rIns="90527" bIns="45268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en-US" altLang="en-US" sz="2900" dirty="0">
                <a:solidFill>
                  <a:srgbClr val="003366"/>
                </a:solidFill>
              </a:rPr>
              <a:t>Energy of Reactions</a:t>
            </a:r>
          </a:p>
        </p:txBody>
      </p:sp>
      <p:pic>
        <p:nvPicPr>
          <p:cNvPr id="7" name="Picture 5" descr="ch 6 im 16 and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2" y="1760219"/>
            <a:ext cx="4386014" cy="461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h 6 im 16 and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" y="960437"/>
            <a:ext cx="477651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497512" y="1665288"/>
            <a:ext cx="4008437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527" tIns="45268" rIns="90527" bIns="45268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dirty="0"/>
              <a:t>This reaction is </a:t>
            </a:r>
            <a:r>
              <a:rPr lang="en-US" altLang="en-US" sz="2900" b="1" u="sng" dirty="0"/>
              <a:t>exothermic</a:t>
            </a:r>
            <a:r>
              <a:rPr lang="en-US" altLang="en-US" sz="2900" dirty="0"/>
              <a:t> and released heat energy.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497511" y="3388487"/>
            <a:ext cx="4008437" cy="3215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527" tIns="45268" rIns="90527" bIns="45268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dirty="0"/>
              <a:t>The energy of the product is lower than the energy of the reactants.</a:t>
            </a:r>
          </a:p>
          <a:p>
            <a:pPr eaLnBrk="1" hangingPunct="1">
              <a:buClr>
                <a:srgbClr val="A6000D"/>
              </a:buClr>
              <a:buFont typeface="Wingdings" panose="05000000000000000000" pitchFamily="2" charset="2"/>
              <a:buChar char="§"/>
            </a:pPr>
            <a:endParaRPr lang="en-US" altLang="en-US" sz="2900" dirty="0"/>
          </a:p>
          <a:p>
            <a:pPr eaLnBrk="1" hangingPunct="1"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dirty="0"/>
              <a:t>Heat is given off – feels hot to the touch!</a:t>
            </a:r>
          </a:p>
        </p:txBody>
      </p:sp>
    </p:spTree>
    <p:extLst>
      <p:ext uri="{BB962C8B-B14F-4D97-AF65-F5344CB8AC3E}">
        <p14:creationId xmlns:p14="http://schemas.microsoft.com/office/powerpoint/2010/main" val="383161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h 6 im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2" y="731837"/>
            <a:ext cx="511645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000" y="1493837"/>
            <a:ext cx="4090988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527" tIns="45268" rIns="90527" bIns="45268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dirty="0"/>
              <a:t>This reaction is </a:t>
            </a:r>
            <a:r>
              <a:rPr lang="en-US" altLang="en-US" sz="2900" b="1" u="sng" dirty="0"/>
              <a:t>endothermic</a:t>
            </a:r>
            <a:r>
              <a:rPr lang="en-US" altLang="en-US" sz="2900" dirty="0"/>
              <a:t> and absorbed heat energy.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81000" y="3360737"/>
            <a:ext cx="3678238" cy="3661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527" tIns="45268" rIns="90527" bIns="45268"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dirty="0"/>
              <a:t>The energy of the products is higher than the energy of the reactants.</a:t>
            </a:r>
          </a:p>
          <a:p>
            <a:pPr eaLnBrk="1" hangingPunct="1">
              <a:buClr>
                <a:srgbClr val="A6000D"/>
              </a:buClr>
              <a:buFont typeface="Wingdings" panose="05000000000000000000" pitchFamily="2" charset="2"/>
              <a:buChar char="§"/>
            </a:pPr>
            <a:endParaRPr lang="en-US" altLang="en-US" sz="2900" dirty="0"/>
          </a:p>
          <a:p>
            <a:pPr eaLnBrk="1" hangingPunct="1">
              <a:buClr>
                <a:srgbClr val="A6000D"/>
              </a:buClr>
              <a:buFont typeface="Wingdings" panose="05000000000000000000" pitchFamily="2" charset="2"/>
              <a:buChar char="§"/>
            </a:pPr>
            <a:r>
              <a:rPr lang="en-US" altLang="en-US" sz="2900" dirty="0"/>
              <a:t>Heat is absorbed – feels cold to the touch!</a:t>
            </a:r>
          </a:p>
        </p:txBody>
      </p:sp>
    </p:spTree>
    <p:extLst>
      <p:ext uri="{BB962C8B-B14F-4D97-AF65-F5344CB8AC3E}">
        <p14:creationId xmlns:p14="http://schemas.microsoft.com/office/powerpoint/2010/main" val="225074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Enzymes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26852" y="1722437"/>
            <a:ext cx="9220200" cy="4899025"/>
          </a:xfrm>
        </p:spPr>
        <p:txBody>
          <a:bodyPr>
            <a:normAutofit lnSpcReduction="1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b="1" dirty="0">
                <a:solidFill>
                  <a:schemeClr val="tx1"/>
                </a:solidFill>
              </a:rPr>
              <a:t>Enzymes</a:t>
            </a:r>
            <a:r>
              <a:rPr lang="en-US" dirty="0">
                <a:solidFill>
                  <a:schemeClr val="tx1"/>
                </a:solidFill>
              </a:rPr>
              <a:t> are special proteins essential to life that act as biological catalysts.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They speed up normal body reactions without being used up in the reaction themselves.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Without enzymes, our bodies would not function.  Normal metabolism requires thousands of complex chemical reactions.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Without enzymes, these reactions in our bodies could not take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Enzymes and Activation Energy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83652" y="1798637"/>
            <a:ext cx="6906600" cy="4800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Examples of Enzymes and their Function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811027" y="1798637"/>
            <a:ext cx="8451850" cy="489902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Amylase – Breaks down starches</a:t>
            </a:r>
          </a:p>
          <a:p>
            <a:pPr lvl="0"/>
            <a:r>
              <a:rPr lang="en-US" dirty="0" err="1">
                <a:solidFill>
                  <a:schemeClr val="tx1"/>
                </a:solidFill>
              </a:rPr>
              <a:t>Cellulase</a:t>
            </a:r>
            <a:r>
              <a:rPr lang="en-US" dirty="0">
                <a:solidFill>
                  <a:schemeClr val="tx1"/>
                </a:solidFill>
              </a:rPr>
              <a:t> – Breaks down cellulose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Lactase – Breaks down dairy products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Lipase – Breaks down fats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Maltase – Breaks down grains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Protease – Breaks down proteins</a:t>
            </a:r>
          </a:p>
          <a:p>
            <a:pPr lvl="0"/>
            <a:r>
              <a:rPr lang="en-US" dirty="0" err="1">
                <a:solidFill>
                  <a:schemeClr val="tx1"/>
                </a:solidFill>
              </a:rPr>
              <a:t>Sucrase</a:t>
            </a:r>
            <a:r>
              <a:rPr lang="en-US" dirty="0">
                <a:solidFill>
                  <a:schemeClr val="tx1"/>
                </a:solidFill>
              </a:rPr>
              <a:t> – Breaks down sugars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How an Enzyme works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26852" y="1798637"/>
            <a:ext cx="9220200" cy="4903788"/>
          </a:xfrm>
        </p:spPr>
        <p:txBody>
          <a:bodyPr>
            <a:norm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Enzymes can only react with certain reactants.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It kind of works like a puzzle.  Specific reactants in a reaction are called </a:t>
            </a:r>
            <a:r>
              <a:rPr lang="en-US" b="1" dirty="0">
                <a:solidFill>
                  <a:schemeClr val="tx1"/>
                </a:solidFill>
              </a:rPr>
              <a:t>substrates</a:t>
            </a:r>
            <a:r>
              <a:rPr lang="en-US" dirty="0">
                <a:solidFill>
                  <a:schemeClr val="tx1"/>
                </a:solidFill>
              </a:rPr>
              <a:t>.  Substrates have a specific site that only matches with a specific enzyme.  The matching site is called the </a:t>
            </a:r>
            <a:r>
              <a:rPr lang="en-US" b="1" dirty="0">
                <a:solidFill>
                  <a:schemeClr val="tx1"/>
                </a:solidFill>
              </a:rPr>
              <a:t>active site.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Once the active site on the substrate matches with an enzyme, the enzyme causes the substrate to change shape or form to make new products.  Then the enzyme is released.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Enzymes and Substrates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727073" y="1580395"/>
            <a:ext cx="8375650" cy="2809042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Enzymes can be destroyed or affected by certain factors such as high or low pH and high or low temperatures.  Optimum enzyme activity in humans and most endotherms is 37 C</a:t>
            </a:r>
            <a:r>
              <a:rPr lang="en-US" baseline="30000" dirty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 or 98.6 F</a:t>
            </a:r>
            <a:r>
              <a:rPr lang="en-US" baseline="30000" dirty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36452" y="4211373"/>
            <a:ext cx="8000999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What are chemical reactions?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88752" y="1814936"/>
            <a:ext cx="9296400" cy="549275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sz="2800" dirty="0">
                <a:solidFill>
                  <a:schemeClr val="tx1"/>
                </a:solidFill>
              </a:rPr>
              <a:t>Chemical reactions occur when the atoms of a substance are rearranged to form a new substance.</a:t>
            </a:r>
          </a:p>
          <a:p>
            <a:pPr lvl="0"/>
            <a:r>
              <a:rPr lang="en-US" sz="2800" dirty="0">
                <a:solidFill>
                  <a:schemeClr val="tx1"/>
                </a:solidFill>
              </a:rPr>
              <a:t>In other words, the composition of a substance must change.  Not necessarily the appearance of a substance, but what a substance is made of.  Water can change to ice or steam, but the composition does not change. (H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O)</a:t>
            </a:r>
          </a:p>
          <a:p>
            <a:pPr lvl="0"/>
            <a:r>
              <a:rPr lang="en-US" sz="2800" dirty="0">
                <a:solidFill>
                  <a:schemeClr val="tx1"/>
                </a:solidFill>
              </a:rPr>
              <a:t>Clues that a chemical change has taken place are the production of heat or light, or a formation of a new gas, liquid, or solid.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Chemical Changes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971800" y="3941279"/>
            <a:ext cx="41148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7312" y="1155357"/>
            <a:ext cx="3429000" cy="32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944225" y="1210962"/>
            <a:ext cx="4136400" cy="413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06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1" y="350837"/>
            <a:ext cx="8134393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59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579437"/>
            <a:ext cx="9307512" cy="6095999"/>
          </a:xfrm>
          <a:prstGeom prst="rect">
            <a:avLst/>
          </a:prstGeom>
        </p:spPr>
        <p:txBody>
          <a:bodyPr/>
          <a:lstStyle>
            <a:lvl1pPr marL="302383" indent="-30238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4766" indent="-30238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7149" indent="-25198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9532" indent="-25198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11915" indent="-251986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14298" indent="-201589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16681" indent="-201589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8269" indent="-201589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0652" indent="-201589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5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7713" indent="-1588">
              <a:buFontTx/>
              <a:buNone/>
            </a:pPr>
            <a:r>
              <a:rPr lang="en-US" altLang="en-US" sz="2800" dirty="0">
                <a:latin typeface="Albany"/>
              </a:rPr>
              <a:t>What is a </a:t>
            </a:r>
            <a:r>
              <a:rPr lang="en-US" altLang="en-US" sz="2800" dirty="0">
                <a:solidFill>
                  <a:srgbClr val="0000FF"/>
                </a:solidFill>
                <a:latin typeface="Albany"/>
              </a:rPr>
              <a:t>clue</a:t>
            </a:r>
            <a:r>
              <a:rPr lang="en-US" altLang="en-US" sz="2800" dirty="0">
                <a:latin typeface="Albany"/>
              </a:rPr>
              <a:t> that a chemical reaction has occurred?</a:t>
            </a:r>
          </a:p>
          <a:p>
            <a:pPr marL="747713" indent="-1588">
              <a:buFontTx/>
              <a:buNone/>
            </a:pPr>
            <a:r>
              <a:rPr lang="en-US" altLang="en-US" dirty="0">
                <a:latin typeface="Albany"/>
              </a:rPr>
              <a:t>“Colorless hydrochloric acid is added to a red solution of cobalt(II) nitrate, turning the solution blue.”</a:t>
            </a:r>
            <a:endParaRPr lang="en-US" altLang="en-US" dirty="0">
              <a:solidFill>
                <a:srgbClr val="FF0000"/>
              </a:solidFill>
              <a:latin typeface="Albany"/>
            </a:endParaRPr>
          </a:p>
          <a:p>
            <a:pPr marL="747713" indent="-1588">
              <a:buFontTx/>
              <a:buNone/>
            </a:pPr>
            <a:endParaRPr lang="en-US" altLang="en-US" dirty="0">
              <a:solidFill>
                <a:srgbClr val="FF0000"/>
              </a:solidFill>
              <a:latin typeface="Albany"/>
            </a:endParaRPr>
          </a:p>
          <a:p>
            <a:pPr marL="1314450" lvl="1" indent="-452438">
              <a:buFontTx/>
              <a:buNone/>
            </a:pPr>
            <a:r>
              <a:rPr lang="en-US" altLang="en-US" dirty="0">
                <a:latin typeface="Albany"/>
              </a:rPr>
              <a:t>a)	The color changes.</a:t>
            </a:r>
          </a:p>
          <a:p>
            <a:pPr marL="1314450" lvl="1" indent="-452438">
              <a:buFontTx/>
              <a:buNone/>
            </a:pPr>
            <a:r>
              <a:rPr lang="en-US" altLang="en-US" dirty="0">
                <a:latin typeface="Albany"/>
              </a:rPr>
              <a:t>b)	A solid forms.</a:t>
            </a:r>
          </a:p>
          <a:p>
            <a:pPr marL="1314450" lvl="1" indent="-452438">
              <a:buFontTx/>
              <a:buNone/>
            </a:pPr>
            <a:r>
              <a:rPr lang="en-US" altLang="en-US" dirty="0">
                <a:latin typeface="Albany"/>
              </a:rPr>
              <a:t>c)	Bubbles are present.</a:t>
            </a:r>
          </a:p>
          <a:p>
            <a:pPr marL="1314450" lvl="1" indent="-452438">
              <a:buFontTx/>
              <a:buNone/>
            </a:pPr>
            <a:r>
              <a:rPr lang="en-US" altLang="en-US" dirty="0">
                <a:latin typeface="Albany"/>
              </a:rPr>
              <a:t>d)	A flame is produced.</a:t>
            </a:r>
            <a:endParaRPr lang="en-US" altLang="en-US" dirty="0">
              <a:solidFill>
                <a:srgbClr val="FF0000"/>
              </a:solidFill>
              <a:latin typeface="Albany"/>
            </a:endParaRPr>
          </a:p>
        </p:txBody>
      </p:sp>
      <p:pic>
        <p:nvPicPr>
          <p:cNvPr id="3" name="Picture 9" descr="060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76"/>
          <a:stretch>
            <a:fillRect/>
          </a:stretch>
        </p:blipFill>
        <p:spPr bwMode="auto">
          <a:xfrm>
            <a:off x="4920455" y="2713037"/>
            <a:ext cx="447976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B46A6A7-00E9-4661-AA05-F51473EA3674}"/>
              </a:ext>
            </a:extLst>
          </p:cNvPr>
          <p:cNvSpPr/>
          <p:nvPr/>
        </p:nvSpPr>
        <p:spPr>
          <a:xfrm>
            <a:off x="948609" y="2560637"/>
            <a:ext cx="3657600" cy="6096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2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utoUpdateAnimBg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427037"/>
            <a:ext cx="9383712" cy="6400799"/>
          </a:xfrm>
          <a:prstGeom prst="rect">
            <a:avLst/>
          </a:prstGeom>
        </p:spPr>
        <p:txBody>
          <a:bodyPr/>
          <a:lstStyle>
            <a:lvl1pPr marL="302383" indent="-30238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4766" indent="-30238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7149" indent="-25198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9532" indent="-25198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11915" indent="-251986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14298" indent="-201589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16681" indent="-201589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8269" indent="-201589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0652" indent="-201589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5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60325">
              <a:buFontTx/>
              <a:buNone/>
            </a:pPr>
            <a:r>
              <a:rPr lang="en-US" altLang="en-US" sz="2800" dirty="0">
                <a:latin typeface="Albany"/>
              </a:rPr>
              <a:t>	What is a </a:t>
            </a:r>
            <a:r>
              <a:rPr lang="en-US" altLang="en-US" sz="2800" dirty="0">
                <a:solidFill>
                  <a:srgbClr val="0000FF"/>
                </a:solidFill>
                <a:latin typeface="Albany"/>
              </a:rPr>
              <a:t>clue</a:t>
            </a:r>
            <a:r>
              <a:rPr lang="en-US" altLang="en-US" sz="2800" dirty="0">
                <a:latin typeface="Albany"/>
              </a:rPr>
              <a:t> that a chemical reaction has occurred?</a:t>
            </a:r>
          </a:p>
          <a:p>
            <a:pPr marL="457200" indent="-60325">
              <a:buFontTx/>
              <a:buNone/>
            </a:pPr>
            <a:r>
              <a:rPr lang="en-US" altLang="en-US" dirty="0">
                <a:latin typeface="Albany"/>
              </a:rPr>
              <a:t>“A solid forms when a solution of sodium dichromate is added to a solution of lead nitrate.”</a:t>
            </a:r>
          </a:p>
          <a:p>
            <a:pPr marL="1028700" lvl="1" indent="-457200">
              <a:buFontTx/>
              <a:buNone/>
            </a:pPr>
            <a:endParaRPr lang="en-US" altLang="en-US" dirty="0">
              <a:latin typeface="Albany"/>
            </a:endParaRPr>
          </a:p>
          <a:p>
            <a:pPr marL="1028700" lvl="1" indent="-457200">
              <a:buFontTx/>
              <a:buNone/>
            </a:pPr>
            <a:r>
              <a:rPr lang="en-US" altLang="en-US" dirty="0">
                <a:latin typeface="Albany"/>
              </a:rPr>
              <a:t>a)	A gas forms.</a:t>
            </a:r>
          </a:p>
          <a:p>
            <a:pPr marL="1028700" lvl="1" indent="-457200">
              <a:buFontTx/>
              <a:buNone/>
            </a:pPr>
            <a:r>
              <a:rPr lang="en-US" altLang="en-US" dirty="0">
                <a:latin typeface="Albany"/>
              </a:rPr>
              <a:t>b)	A solid forms.</a:t>
            </a:r>
          </a:p>
          <a:p>
            <a:pPr marL="1028700" lvl="1" indent="-457200">
              <a:buFontTx/>
              <a:buNone/>
            </a:pPr>
            <a:r>
              <a:rPr lang="en-US" altLang="en-US" dirty="0">
                <a:latin typeface="Albany"/>
              </a:rPr>
              <a:t>c)	Bubbles are present.</a:t>
            </a:r>
          </a:p>
          <a:p>
            <a:pPr marL="1028700" lvl="1" indent="-457200">
              <a:buFontTx/>
              <a:buNone/>
            </a:pPr>
            <a:r>
              <a:rPr lang="en-US" altLang="en-US" dirty="0">
                <a:latin typeface="Albany"/>
              </a:rPr>
              <a:t>d)	A flame is produced.</a:t>
            </a:r>
          </a:p>
        </p:txBody>
      </p:sp>
      <p:pic>
        <p:nvPicPr>
          <p:cNvPr id="3" name="Picture 9" descr="0603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24"/>
          <a:stretch>
            <a:fillRect/>
          </a:stretch>
        </p:blipFill>
        <p:spPr bwMode="auto">
          <a:xfrm>
            <a:off x="5072856" y="1966289"/>
            <a:ext cx="3810000" cy="486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74E2047-279F-40E5-B58B-AFE15DF51048}"/>
              </a:ext>
            </a:extLst>
          </p:cNvPr>
          <p:cNvSpPr/>
          <p:nvPr/>
        </p:nvSpPr>
        <p:spPr>
          <a:xfrm>
            <a:off x="773112" y="2789237"/>
            <a:ext cx="30480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7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utoUpdateAnimBg="0"/>
      <p:bldP spid="2" grpId="1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-1080" y="731837"/>
            <a:ext cx="9689592" cy="5943600"/>
          </a:xfrm>
          <a:prstGeom prst="rect">
            <a:avLst/>
          </a:prstGeom>
        </p:spPr>
        <p:txBody>
          <a:bodyPr/>
          <a:lstStyle>
            <a:lvl1pPr marL="302383" indent="-30238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4766" indent="-30238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7149" indent="-25198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9532" indent="-25198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11915" indent="-251986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14298" indent="-201589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16681" indent="-201589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8269" indent="-201589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20652" indent="-201589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5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9775" indent="7938">
              <a:buFontTx/>
              <a:buNone/>
            </a:pPr>
            <a:r>
              <a:rPr lang="en-US" altLang="en-US" sz="2800" dirty="0">
                <a:latin typeface="Albany"/>
              </a:rPr>
              <a:t>What is a </a:t>
            </a:r>
            <a:r>
              <a:rPr lang="en-US" altLang="en-US" sz="2800" dirty="0">
                <a:solidFill>
                  <a:srgbClr val="0000FF"/>
                </a:solidFill>
                <a:latin typeface="Albany"/>
              </a:rPr>
              <a:t>clue</a:t>
            </a:r>
            <a:r>
              <a:rPr lang="en-US" altLang="en-US" sz="2800" dirty="0">
                <a:latin typeface="Albany"/>
              </a:rPr>
              <a:t> that a chemical reaction has occurred?</a:t>
            </a:r>
          </a:p>
          <a:p>
            <a:pPr marL="739775" indent="7938">
              <a:buFontTx/>
              <a:buNone/>
            </a:pPr>
            <a:endParaRPr lang="en-US" altLang="en-US" sz="2800" dirty="0">
              <a:solidFill>
                <a:srgbClr val="FF0000"/>
              </a:solidFill>
              <a:latin typeface="Albany"/>
            </a:endParaRPr>
          </a:p>
          <a:p>
            <a:pPr marL="739775" indent="7938">
              <a:buFontTx/>
              <a:buNone/>
            </a:pPr>
            <a:endParaRPr lang="en-US" altLang="en-US" sz="2800" dirty="0">
              <a:solidFill>
                <a:srgbClr val="FF0000"/>
              </a:solidFill>
              <a:latin typeface="Albany"/>
            </a:endParaRPr>
          </a:p>
          <a:p>
            <a:pPr marL="1376363" lvl="1" indent="-514350">
              <a:buFontTx/>
              <a:buNone/>
            </a:pPr>
            <a:r>
              <a:rPr lang="en-US" altLang="en-US" dirty="0">
                <a:latin typeface="Albany"/>
              </a:rPr>
              <a:t>a)	The color changes.</a:t>
            </a:r>
          </a:p>
          <a:p>
            <a:pPr marL="1376363" lvl="1" indent="-514350">
              <a:buFontTx/>
              <a:buNone/>
            </a:pPr>
            <a:r>
              <a:rPr lang="en-US" altLang="en-US" dirty="0">
                <a:latin typeface="Albany"/>
              </a:rPr>
              <a:t>b)	A solid forms.</a:t>
            </a:r>
          </a:p>
          <a:p>
            <a:pPr marL="1376363" lvl="1" indent="-514350">
              <a:buFontTx/>
              <a:buNone/>
            </a:pPr>
            <a:r>
              <a:rPr lang="en-US" altLang="en-US" dirty="0">
                <a:latin typeface="Albany"/>
              </a:rPr>
              <a:t>c)	Bubbles are present.</a:t>
            </a:r>
          </a:p>
          <a:p>
            <a:pPr marL="1376363" lvl="1" indent="-514350">
              <a:buFontTx/>
              <a:buNone/>
            </a:pPr>
            <a:r>
              <a:rPr lang="en-US" altLang="en-US" dirty="0">
                <a:latin typeface="Albany"/>
              </a:rPr>
              <a:t>d)	A flame is produced.</a:t>
            </a:r>
          </a:p>
          <a:p>
            <a:pPr marL="739775" indent="7938">
              <a:buFontTx/>
              <a:buNone/>
            </a:pPr>
            <a:endParaRPr lang="en-US" altLang="en-US" dirty="0">
              <a:solidFill>
                <a:srgbClr val="009900"/>
              </a:solidFill>
            </a:endParaRPr>
          </a:p>
        </p:txBody>
      </p:sp>
      <p:pic>
        <p:nvPicPr>
          <p:cNvPr id="3" name="Picture 14" descr="06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865" y="1722437"/>
            <a:ext cx="5371313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E6540E9-2896-49BC-9EC1-4A131FA441D6}"/>
              </a:ext>
            </a:extLst>
          </p:cNvPr>
          <p:cNvSpPr/>
          <p:nvPr/>
        </p:nvSpPr>
        <p:spPr>
          <a:xfrm>
            <a:off x="696912" y="3017837"/>
            <a:ext cx="3810000" cy="6858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0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utoUpdateAnimBg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Chemical Equations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26852" y="1722437"/>
            <a:ext cx="9220200" cy="489902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Chemical equations show what substances are involved in the reaction.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u="sng" dirty="0">
                <a:solidFill>
                  <a:schemeClr val="tx1"/>
                </a:solidFill>
              </a:rPr>
              <a:t>starting substances</a:t>
            </a:r>
            <a:r>
              <a:rPr lang="en-US" dirty="0">
                <a:solidFill>
                  <a:schemeClr val="tx1"/>
                </a:solidFill>
              </a:rPr>
              <a:t> that will be changed in the reaction are called </a:t>
            </a:r>
            <a:r>
              <a:rPr lang="en-US" b="1" u="sng" dirty="0">
                <a:solidFill>
                  <a:schemeClr val="tx1"/>
                </a:solidFill>
              </a:rPr>
              <a:t>reactants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u="sng" dirty="0">
                <a:solidFill>
                  <a:schemeClr val="tx1"/>
                </a:solidFill>
              </a:rPr>
              <a:t>final substances</a:t>
            </a:r>
            <a:r>
              <a:rPr lang="en-US" dirty="0">
                <a:solidFill>
                  <a:schemeClr val="tx1"/>
                </a:solidFill>
              </a:rPr>
              <a:t> that were formed by the reaction are called the </a:t>
            </a:r>
            <a:r>
              <a:rPr lang="en-US" b="1" u="sng" dirty="0">
                <a:solidFill>
                  <a:schemeClr val="tx1"/>
                </a:solidFill>
              </a:rPr>
              <a:t>products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CO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+ 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O </a:t>
            </a:r>
            <a:r>
              <a:rPr lang="en-US" dirty="0">
                <a:solidFill>
                  <a:schemeClr val="tx1"/>
                </a:solidFill>
                <a:latin typeface="Lucida Grande" pitchFamily="2"/>
              </a:rPr>
              <a:t>---&gt; C</a:t>
            </a:r>
            <a:r>
              <a:rPr lang="en-US" baseline="-25000" dirty="0">
                <a:solidFill>
                  <a:schemeClr val="tx1"/>
                </a:solidFill>
                <a:latin typeface="Lucida Grande" pitchFamily="2"/>
              </a:rPr>
              <a:t>6</a:t>
            </a:r>
            <a:r>
              <a:rPr lang="en-US" dirty="0">
                <a:solidFill>
                  <a:schemeClr val="tx1"/>
                </a:solidFill>
                <a:latin typeface="Lucida Grande" pitchFamily="2"/>
              </a:rPr>
              <a:t>H</a:t>
            </a:r>
            <a:r>
              <a:rPr lang="en-US" baseline="-25000" dirty="0">
                <a:solidFill>
                  <a:schemeClr val="tx1"/>
                </a:solidFill>
                <a:latin typeface="Lucida Grande" pitchFamily="2"/>
              </a:rPr>
              <a:t>12</a:t>
            </a:r>
            <a:r>
              <a:rPr lang="en-US" dirty="0">
                <a:solidFill>
                  <a:schemeClr val="tx1"/>
                </a:solidFill>
                <a:latin typeface="Lucida Grande" pitchFamily="2"/>
              </a:rPr>
              <a:t>O</a:t>
            </a:r>
            <a:r>
              <a:rPr lang="en-US" baseline="-25000" dirty="0">
                <a:solidFill>
                  <a:schemeClr val="tx1"/>
                </a:solidFill>
                <a:latin typeface="Lucida Grande" pitchFamily="2"/>
              </a:rPr>
              <a:t>6</a:t>
            </a:r>
            <a:r>
              <a:rPr lang="en-US" dirty="0">
                <a:solidFill>
                  <a:schemeClr val="tx1"/>
                </a:solidFill>
                <a:latin typeface="Lucida Grande" pitchFamily="2"/>
              </a:rPr>
              <a:t> + O</a:t>
            </a:r>
            <a:r>
              <a:rPr lang="en-US" baseline="-25000" dirty="0">
                <a:solidFill>
                  <a:schemeClr val="tx1"/>
                </a:solidFill>
                <a:latin typeface="Lucida Grande" pitchFamily="2"/>
              </a:rPr>
              <a:t>2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Lucida Grande" pitchFamily="2"/>
              </a:rPr>
              <a:t>  Reactants            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Balancing Chemical Equations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74452" y="1798637"/>
            <a:ext cx="9525000" cy="49911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32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8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FFCC99"/>
              </a:buClr>
              <a:buSzPct val="75000"/>
              <a:buFont typeface="StarSymbol"/>
              <a:buChar char="–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FFCC99"/>
              </a:buClr>
              <a:buSzPct val="4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FFFFFF"/>
                </a:solidFill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This equation is unbalanced.  In other words it has the proper molecular formulas but not the correct number of atoms.  Can you balance the equation?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     CO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+     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O </a:t>
            </a:r>
            <a:r>
              <a:rPr lang="en-US" dirty="0">
                <a:solidFill>
                  <a:schemeClr val="tx1"/>
                </a:solidFill>
                <a:latin typeface="Lucida Grande" pitchFamily="2"/>
              </a:rPr>
              <a:t>---&gt;     C</a:t>
            </a:r>
            <a:r>
              <a:rPr lang="en-US" baseline="-25000" dirty="0">
                <a:solidFill>
                  <a:schemeClr val="tx1"/>
                </a:solidFill>
                <a:latin typeface="Lucida Grande" pitchFamily="2"/>
              </a:rPr>
              <a:t>6</a:t>
            </a:r>
            <a:r>
              <a:rPr lang="en-US" dirty="0">
                <a:solidFill>
                  <a:schemeClr val="tx1"/>
                </a:solidFill>
                <a:latin typeface="Lucida Grande" pitchFamily="2"/>
              </a:rPr>
              <a:t>H</a:t>
            </a:r>
            <a:r>
              <a:rPr lang="en-US" baseline="-25000" dirty="0">
                <a:solidFill>
                  <a:schemeClr val="tx1"/>
                </a:solidFill>
                <a:latin typeface="Lucida Grande" pitchFamily="2"/>
              </a:rPr>
              <a:t>12</a:t>
            </a:r>
            <a:r>
              <a:rPr lang="en-US" dirty="0">
                <a:solidFill>
                  <a:schemeClr val="tx1"/>
                </a:solidFill>
                <a:latin typeface="Lucida Grande" pitchFamily="2"/>
              </a:rPr>
              <a:t>O</a:t>
            </a:r>
            <a:r>
              <a:rPr lang="en-US" baseline="-25000" dirty="0">
                <a:solidFill>
                  <a:schemeClr val="tx1"/>
                </a:solidFill>
                <a:latin typeface="Lucida Grande" pitchFamily="2"/>
              </a:rPr>
              <a:t>6</a:t>
            </a:r>
            <a:r>
              <a:rPr lang="en-US" dirty="0">
                <a:solidFill>
                  <a:schemeClr val="tx1"/>
                </a:solidFill>
                <a:latin typeface="Lucida Grande" pitchFamily="2"/>
              </a:rPr>
              <a:t> +     O</a:t>
            </a:r>
            <a:r>
              <a:rPr lang="en-US" baseline="-25000" dirty="0">
                <a:solidFill>
                  <a:schemeClr val="tx1"/>
                </a:solidFill>
                <a:latin typeface="Lucida Grande" pitchFamily="2"/>
              </a:rPr>
              <a:t>2</a:t>
            </a:r>
          </a:p>
          <a:p>
            <a:pPr lvl="0"/>
            <a:r>
              <a:rPr lang="en-US" baseline="-25000" dirty="0">
                <a:solidFill>
                  <a:schemeClr val="tx1"/>
                </a:solidFill>
                <a:latin typeface="Lucida Grande" pitchFamily="2"/>
              </a:rPr>
              <a:t>        1 Carbon				   6 Carbons</a:t>
            </a:r>
          </a:p>
          <a:p>
            <a:pPr lvl="0"/>
            <a:r>
              <a:rPr lang="en-US" baseline="-25000" dirty="0">
                <a:solidFill>
                  <a:schemeClr val="tx1"/>
                </a:solidFill>
                <a:latin typeface="Lucida Grande" pitchFamily="2"/>
              </a:rPr>
              <a:t>        2 Hydrogens				  12 Hydrogens</a:t>
            </a:r>
          </a:p>
          <a:p>
            <a:pPr lvl="0"/>
            <a:r>
              <a:rPr lang="en-US" baseline="-25000" dirty="0">
                <a:solidFill>
                  <a:schemeClr val="tx1"/>
                </a:solidFill>
                <a:latin typeface="Lucida Grande" pitchFamily="2"/>
              </a:rPr>
              <a:t>        3 </a:t>
            </a:r>
            <a:r>
              <a:rPr lang="en-US" baseline="-25000" dirty="0" err="1">
                <a:solidFill>
                  <a:schemeClr val="tx1"/>
                </a:solidFill>
                <a:latin typeface="Lucida Grande" pitchFamily="2"/>
              </a:rPr>
              <a:t>Oxygens</a:t>
            </a:r>
            <a:r>
              <a:rPr lang="en-US" baseline="-25000" dirty="0">
                <a:solidFill>
                  <a:schemeClr val="tx1"/>
                </a:solidFill>
                <a:latin typeface="Lucida Grande" pitchFamily="2"/>
              </a:rPr>
              <a:t>				   8 </a:t>
            </a:r>
            <a:r>
              <a:rPr lang="en-US" baseline="-25000" dirty="0" err="1">
                <a:solidFill>
                  <a:schemeClr val="tx1"/>
                </a:solidFill>
                <a:latin typeface="Lucida Grande" pitchFamily="2"/>
              </a:rPr>
              <a:t>Oxygens</a:t>
            </a:r>
            <a:endParaRPr lang="en-US" baseline="-25000" dirty="0">
              <a:solidFill>
                <a:schemeClr val="tx1"/>
              </a:solidFill>
              <a:latin typeface="Lucida Grande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694</Words>
  <Application>Microsoft Office PowerPoint</Application>
  <PresentationFormat>Custom</PresentationFormat>
  <Paragraphs>79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Albany</vt:lpstr>
      <vt:lpstr>Andale Sans UI</vt:lpstr>
      <vt:lpstr>Arial</vt:lpstr>
      <vt:lpstr>Arial Unicode MS</vt:lpstr>
      <vt:lpstr>Calibri</vt:lpstr>
      <vt:lpstr>Georgia</vt:lpstr>
      <vt:lpstr>Lucida Grande</vt:lpstr>
      <vt:lpstr>StarSymbol</vt:lpstr>
      <vt:lpstr>Tahoma</vt:lpstr>
      <vt:lpstr>Times New Roman</vt:lpstr>
      <vt:lpstr>Wingdings</vt:lpstr>
      <vt:lpstr>Wingdings 2</vt:lpstr>
      <vt:lpstr>Civic</vt:lpstr>
      <vt:lpstr>PowerPoint Presentation</vt:lpstr>
      <vt:lpstr>What are chemical reactions?</vt:lpstr>
      <vt:lpstr>Chemical Changes</vt:lpstr>
      <vt:lpstr>PowerPoint Presentation</vt:lpstr>
      <vt:lpstr>PowerPoint Presentation</vt:lpstr>
      <vt:lpstr>PowerPoint Presentation</vt:lpstr>
      <vt:lpstr>PowerPoint Presentation</vt:lpstr>
      <vt:lpstr>Chemical Equations</vt:lpstr>
      <vt:lpstr>Balancing Chemical Equations</vt:lpstr>
      <vt:lpstr>The Law of Conservation of Mass </vt:lpstr>
      <vt:lpstr>Activation Energy</vt:lpstr>
      <vt:lpstr>Activation Energy with Endothermic and Exothermic Reactions</vt:lpstr>
      <vt:lpstr>PowerPoint Presentation</vt:lpstr>
      <vt:lpstr>PowerPoint Presentation</vt:lpstr>
      <vt:lpstr>Enzymes</vt:lpstr>
      <vt:lpstr>Enzymes and Activation Energy</vt:lpstr>
      <vt:lpstr>Examples of Enzymes and their Function</vt:lpstr>
      <vt:lpstr>How an Enzyme works</vt:lpstr>
      <vt:lpstr>Enzymes and Substrates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MSCS MSBSD</dc:creator>
  <cp:lastModifiedBy>Crowder, Kari</cp:lastModifiedBy>
  <cp:revision>82</cp:revision>
  <cp:lastPrinted>2013-09-03T23:15:49Z</cp:lastPrinted>
  <dcterms:created xsi:type="dcterms:W3CDTF">2011-07-13T19:44:23Z</dcterms:created>
  <dcterms:modified xsi:type="dcterms:W3CDTF">2017-11-15T16:10:53Z</dcterms:modified>
</cp:coreProperties>
</file>