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9" r:id="rId3"/>
    <p:sldId id="258" r:id="rId4"/>
    <p:sldId id="257" r:id="rId5"/>
    <p:sldId id="262" r:id="rId6"/>
    <p:sldId id="259" r:id="rId7"/>
    <p:sldId id="260" r:id="rId8"/>
    <p:sldId id="261" r:id="rId9"/>
    <p:sldId id="263" r:id="rId10"/>
    <p:sldId id="264" r:id="rId11"/>
    <p:sldId id="273" r:id="rId12"/>
    <p:sldId id="265" r:id="rId13"/>
    <p:sldId id="267" r:id="rId14"/>
    <p:sldId id="266" r:id="rId15"/>
    <p:sldId id="268" r:id="rId16"/>
    <p:sldId id="270" r:id="rId17"/>
    <p:sldId id="271"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91" d="100"/>
          <a:sy n="91" d="100"/>
        </p:scale>
        <p:origin x="8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11/17/2017</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iVESX5HCq-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Surface currents</a:t>
            </a:r>
          </a:p>
        </p:txBody>
      </p:sp>
      <p:sp>
        <p:nvSpPr>
          <p:cNvPr id="3" name="Subtitle 2">
            <a:extLst>
              <a:ext uri="{FF2B5EF4-FFF2-40B4-BE49-F238E27FC236}">
                <a16:creationId xmlns:a16="http://schemas.microsoft.com/office/drawing/2014/main" id="{4FE3D88D-E838-4D2E-A607-4F6F44312D1F}"/>
              </a:ext>
            </a:extLst>
          </p:cNvPr>
          <p:cNvSpPr>
            <a:spLocks noGrp="1"/>
          </p:cNvSpPr>
          <p:nvPr>
            <p:ph type="subTitle" idx="1"/>
          </p:nvPr>
        </p:nvSpPr>
        <p:spPr/>
        <p:txBody>
          <a:bodyPr/>
          <a:lstStyle/>
          <a:p>
            <a:r>
              <a:rPr lang="en-US" dirty="0"/>
              <a:t>GEMs – Ocean currents</a:t>
            </a:r>
          </a:p>
          <a:p>
            <a:r>
              <a:rPr lang="en-US" dirty="0"/>
              <a:t>Lesson 2</a:t>
            </a:r>
          </a:p>
        </p:txBody>
      </p:sp>
    </p:spTree>
    <p:extLst>
      <p:ext uri="{BB962C8B-B14F-4D97-AF65-F5344CB8AC3E}">
        <p14:creationId xmlns:p14="http://schemas.microsoft.com/office/powerpoint/2010/main" val="2948094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630" y="114020"/>
            <a:ext cx="10364451" cy="905483"/>
          </a:xfrm>
        </p:spPr>
        <p:txBody>
          <a:bodyPr/>
          <a:lstStyle/>
          <a:p>
            <a:r>
              <a:rPr lang="en-US" dirty="0"/>
              <a:t>winds</a:t>
            </a:r>
          </a:p>
        </p:txBody>
      </p:sp>
      <p:sp>
        <p:nvSpPr>
          <p:cNvPr id="3" name="Content Placeholder 2"/>
          <p:cNvSpPr>
            <a:spLocks noGrp="1"/>
          </p:cNvSpPr>
          <p:nvPr>
            <p:ph sz="quarter" idx="13"/>
          </p:nvPr>
        </p:nvSpPr>
        <p:spPr>
          <a:xfrm>
            <a:off x="1092450" y="809295"/>
            <a:ext cx="4793343" cy="5941753"/>
          </a:xfrm>
        </p:spPr>
        <p:txBody>
          <a:bodyPr>
            <a:normAutofit/>
          </a:bodyPr>
          <a:lstStyle/>
          <a:p>
            <a:r>
              <a:rPr lang="en-US" sz="2400" dirty="0"/>
              <a:t>As the earth spins on its axis, winds are blowing on the surface of our oceans.  At the equator, the winds are mostly blowing in the westward direction (towards the </a:t>
            </a:r>
            <a:r>
              <a:rPr lang="en-US" sz="2400" dirty="0" smtClean="0"/>
              <a:t>west - </a:t>
            </a:r>
            <a:r>
              <a:rPr lang="en-US" sz="2400" dirty="0" err="1" smtClean="0"/>
              <a:t>Tradewinds</a:t>
            </a:r>
            <a:r>
              <a:rPr lang="en-US" sz="2400" dirty="0" smtClean="0"/>
              <a:t>).</a:t>
            </a:r>
          </a:p>
          <a:p>
            <a:r>
              <a:rPr lang="en-US" sz="2400" dirty="0" smtClean="0"/>
              <a:t>Between 30 and 60 degrees, the winds are mostly blowing in the eastward direction (Westerlies)</a:t>
            </a:r>
          </a:p>
          <a:p>
            <a:endParaRPr lang="en-US" sz="2400" dirty="0"/>
          </a:p>
        </p:txBody>
      </p:sp>
      <p:pic>
        <p:nvPicPr>
          <p:cNvPr id="1026" name="Picture 2" descr="Image result for global wi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0725" y="809295"/>
            <a:ext cx="5597800" cy="5941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804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77084"/>
            <a:ext cx="10364451" cy="1000076"/>
          </a:xfrm>
        </p:spPr>
        <p:txBody>
          <a:bodyPr/>
          <a:lstStyle/>
          <a:p>
            <a:r>
              <a:rPr lang="en-US" dirty="0" smtClean="0"/>
              <a:t>Surface currents</a:t>
            </a:r>
            <a:endParaRPr lang="en-US" dirty="0"/>
          </a:p>
        </p:txBody>
      </p:sp>
      <p:sp>
        <p:nvSpPr>
          <p:cNvPr id="3" name="Content Placeholder 2"/>
          <p:cNvSpPr>
            <a:spLocks noGrp="1"/>
          </p:cNvSpPr>
          <p:nvPr>
            <p:ph sz="quarter" idx="13"/>
          </p:nvPr>
        </p:nvSpPr>
        <p:spPr>
          <a:xfrm>
            <a:off x="913774" y="1030015"/>
            <a:ext cx="10363826" cy="5591502"/>
          </a:xfrm>
        </p:spPr>
        <p:txBody>
          <a:bodyPr/>
          <a:lstStyle/>
          <a:p>
            <a:r>
              <a:rPr lang="en-US" dirty="0"/>
              <a:t>Think of your shoe box as the pacific ocean.  At the center of your box is the equator.  Blow gently across the center of the water.  Think of it as blowing towards </a:t>
            </a:r>
            <a:r>
              <a:rPr lang="en-US" dirty="0" err="1"/>
              <a:t>asia</a:t>
            </a:r>
            <a:r>
              <a:rPr lang="en-US" dirty="0"/>
              <a:t>/japan</a:t>
            </a:r>
            <a:r>
              <a:rPr lang="en-US" dirty="0" smtClean="0"/>
              <a:t>. Try to set up a good current in your box.</a:t>
            </a:r>
          </a:p>
          <a:p>
            <a:endParaRPr lang="en-US" dirty="0"/>
          </a:p>
          <a:p>
            <a:endParaRPr lang="en-US" dirty="0" smtClean="0"/>
          </a:p>
          <a:p>
            <a:endParaRPr lang="en-US" dirty="0"/>
          </a:p>
          <a:p>
            <a:endParaRPr lang="en-US" dirty="0" smtClean="0"/>
          </a:p>
          <a:p>
            <a:endParaRPr lang="en-US" dirty="0" smtClean="0"/>
          </a:p>
          <a:p>
            <a:r>
              <a:rPr lang="en-US" dirty="0" smtClean="0"/>
              <a:t>Your </a:t>
            </a:r>
            <a:r>
              <a:rPr lang="en-US" dirty="0"/>
              <a:t>teacher will come around and put trash in your ocean.  Continue blowing.</a:t>
            </a:r>
          </a:p>
          <a:p>
            <a:r>
              <a:rPr lang="en-US" dirty="0"/>
              <a:t>Write down your observations.  Draw a sketch using arrows of water and trash movement.</a:t>
            </a:r>
          </a:p>
          <a:p>
            <a:endParaRPr lang="en-US" dirty="0"/>
          </a:p>
        </p:txBody>
      </p:sp>
      <p:pic>
        <p:nvPicPr>
          <p:cNvPr id="2050" name="Picture 2" descr="InterDesign Closet Storage Organizer Shoe Box, Clear"/>
          <p:cNvPicPr>
            <a:picLocks noChangeAspect="1" noChangeArrowheads="1"/>
          </p:cNvPicPr>
          <p:nvPr/>
        </p:nvPicPr>
        <p:blipFill rotWithShape="1">
          <a:blip r:embed="rId2">
            <a:extLst>
              <a:ext uri="{28A0092B-C50C-407E-A947-70E740481C1C}">
                <a14:useLocalDpi xmlns:a14="http://schemas.microsoft.com/office/drawing/2010/main" val="0"/>
              </a:ext>
            </a:extLst>
          </a:blip>
          <a:srcRect t="13330" b="14282"/>
          <a:stretch/>
        </p:blipFill>
        <p:spPr bwMode="auto">
          <a:xfrm>
            <a:off x="4096955" y="2249213"/>
            <a:ext cx="2976508" cy="21546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traw"/>
          <p:cNvPicPr>
            <a:picLocks noChangeAspect="1" noChangeArrowheads="1"/>
          </p:cNvPicPr>
          <p:nvPr/>
        </p:nvPicPr>
        <p:blipFill rotWithShape="1">
          <a:blip r:embed="rId3">
            <a:extLst>
              <a:ext uri="{28A0092B-C50C-407E-A947-70E740481C1C}">
                <a14:useLocalDpi xmlns:a14="http://schemas.microsoft.com/office/drawing/2010/main" val="0"/>
              </a:ext>
            </a:extLst>
          </a:blip>
          <a:srcRect l="39111" r="44994"/>
          <a:stretch/>
        </p:blipFill>
        <p:spPr bwMode="auto">
          <a:xfrm rot="4054817">
            <a:off x="3514733" y="2071583"/>
            <a:ext cx="567559" cy="3308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958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Garbage “patch?”</a:t>
            </a:r>
          </a:p>
        </p:txBody>
      </p:sp>
      <p:sp>
        <p:nvSpPr>
          <p:cNvPr id="3" name="Content Placeholder 2"/>
          <p:cNvSpPr>
            <a:spLocks noGrp="1"/>
          </p:cNvSpPr>
          <p:nvPr>
            <p:ph sz="quarter" idx="13"/>
          </p:nvPr>
        </p:nvSpPr>
        <p:spPr>
          <a:xfrm>
            <a:off x="913774" y="1961322"/>
            <a:ext cx="10363826" cy="4278161"/>
          </a:xfrm>
        </p:spPr>
        <p:txBody>
          <a:bodyPr>
            <a:normAutofit/>
          </a:bodyPr>
          <a:lstStyle/>
          <a:p>
            <a:r>
              <a:rPr lang="en-US" sz="2800" dirty="0"/>
              <a:t>How does our worlds trash accumulate into patches?</a:t>
            </a:r>
          </a:p>
          <a:p>
            <a:r>
              <a:rPr lang="en-US" sz="2800" dirty="0"/>
              <a:t>Manipulate your wind to create “gyres” with your ocean water.</a:t>
            </a:r>
          </a:p>
          <a:p>
            <a:r>
              <a:rPr lang="en-US" sz="2800" dirty="0"/>
              <a:t>Gyre – a large system of rotating ocean currents.  *Large swirl of ocean water</a:t>
            </a:r>
          </a:p>
          <a:p>
            <a:r>
              <a:rPr lang="en-US" sz="2800" dirty="0"/>
              <a:t>What happens to the trash?</a:t>
            </a:r>
          </a:p>
          <a:p>
            <a:r>
              <a:rPr lang="en-US" sz="2800" dirty="0"/>
              <a:t>Make observations and draw pictures/diagrams.</a:t>
            </a:r>
          </a:p>
        </p:txBody>
      </p:sp>
    </p:spTree>
    <p:extLst>
      <p:ext uri="{BB962C8B-B14F-4D97-AF65-F5344CB8AC3E}">
        <p14:creationId xmlns:p14="http://schemas.microsoft.com/office/powerpoint/2010/main" val="1572049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Ocean basins and ocean currents</a:t>
            </a:r>
          </a:p>
        </p:txBody>
      </p:sp>
      <p:sp>
        <p:nvSpPr>
          <p:cNvPr id="3" name="Content Placeholder 2"/>
          <p:cNvSpPr>
            <a:spLocks noGrp="1"/>
          </p:cNvSpPr>
          <p:nvPr>
            <p:ph sz="quarter" idx="13"/>
          </p:nvPr>
        </p:nvSpPr>
        <p:spPr/>
        <p:txBody>
          <a:bodyPr>
            <a:normAutofit/>
          </a:bodyPr>
          <a:lstStyle/>
          <a:p>
            <a:r>
              <a:rPr lang="en-US" sz="2800" dirty="0"/>
              <a:t>What do ocean basins/features have to do with ocean currents?  Compare your shoebox of water with the pacific ocean.  What are the parts?</a:t>
            </a:r>
          </a:p>
          <a:p>
            <a:r>
              <a:rPr lang="en-US" sz="2800" dirty="0"/>
              <a:t>Draw a diagram of how your system represents an actual ocean.</a:t>
            </a:r>
          </a:p>
        </p:txBody>
      </p:sp>
    </p:spTree>
    <p:extLst>
      <p:ext uri="{BB962C8B-B14F-4D97-AF65-F5344CB8AC3E}">
        <p14:creationId xmlns:p14="http://schemas.microsoft.com/office/powerpoint/2010/main" val="1417831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1026" name="Picture 2" descr="http://www.eng.warwick.ac.uk/staff/gpk/Teaching-undergrad/es427/rice.glacier.edu-oceans/GLACIER%20Oceans-%20--%20Windcirculation_files/4_globalgyr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06" y="583167"/>
            <a:ext cx="10914173" cy="5488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4231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 name="Picture 3" descr="https://planetgeogblog.files.wordpress.com/2014/01/1730a.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 y="314960"/>
            <a:ext cx="11042904" cy="6085840"/>
          </a:xfrm>
          <a:prstGeom prst="rect">
            <a:avLst/>
          </a:prstGeom>
          <a:noFill/>
          <a:ln>
            <a:noFill/>
          </a:ln>
        </p:spPr>
      </p:pic>
    </p:spTree>
    <p:extLst>
      <p:ext uri="{BB962C8B-B14F-4D97-AF65-F5344CB8AC3E}">
        <p14:creationId xmlns:p14="http://schemas.microsoft.com/office/powerpoint/2010/main" val="988149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2B48AF-D50E-4EF8-994B-1ED1A81A5C0E}"/>
              </a:ext>
            </a:extLst>
          </p:cNvPr>
          <p:cNvSpPr>
            <a:spLocks noGrp="1"/>
          </p:cNvSpPr>
          <p:nvPr>
            <p:ph sz="quarter" idx="13"/>
          </p:nvPr>
        </p:nvSpPr>
        <p:spPr>
          <a:xfrm>
            <a:off x="913774" y="1338470"/>
            <a:ext cx="10363826" cy="4943060"/>
          </a:xfrm>
        </p:spPr>
        <p:txBody>
          <a:bodyPr>
            <a:normAutofit/>
          </a:bodyPr>
          <a:lstStyle/>
          <a:p>
            <a:pPr marL="0" indent="0" algn="ctr">
              <a:buNone/>
            </a:pPr>
            <a:r>
              <a:rPr lang="en-US" sz="6000" cap="none" dirty="0">
                <a:latin typeface="Britannic Bold" panose="020B0903060703020204" pitchFamily="34" charset="0"/>
              </a:rPr>
              <a:t>Things dumped into the ocean may be distributed by currents throughout the ocean</a:t>
            </a:r>
          </a:p>
        </p:txBody>
      </p:sp>
    </p:spTree>
    <p:extLst>
      <p:ext uri="{BB962C8B-B14F-4D97-AF65-F5344CB8AC3E}">
        <p14:creationId xmlns:p14="http://schemas.microsoft.com/office/powerpoint/2010/main" val="267197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2B48AF-D50E-4EF8-994B-1ED1A81A5C0E}"/>
              </a:ext>
            </a:extLst>
          </p:cNvPr>
          <p:cNvSpPr>
            <a:spLocks noGrp="1"/>
          </p:cNvSpPr>
          <p:nvPr>
            <p:ph sz="quarter" idx="13"/>
          </p:nvPr>
        </p:nvSpPr>
        <p:spPr>
          <a:xfrm>
            <a:off x="913774" y="1258956"/>
            <a:ext cx="10363826" cy="5022573"/>
          </a:xfrm>
        </p:spPr>
        <p:txBody>
          <a:bodyPr>
            <a:normAutofit/>
          </a:bodyPr>
          <a:lstStyle/>
          <a:p>
            <a:pPr marL="0" indent="0" algn="ctr">
              <a:buNone/>
            </a:pPr>
            <a:r>
              <a:rPr lang="en-US" sz="6000" cap="none" dirty="0">
                <a:latin typeface="Britannic Bold" panose="020B0903060703020204" pitchFamily="34" charset="0"/>
              </a:rPr>
              <a:t>Wind and the temperature differences between masses of water are two factors that cause currents</a:t>
            </a:r>
          </a:p>
        </p:txBody>
      </p:sp>
    </p:spTree>
    <p:extLst>
      <p:ext uri="{BB962C8B-B14F-4D97-AF65-F5344CB8AC3E}">
        <p14:creationId xmlns:p14="http://schemas.microsoft.com/office/powerpoint/2010/main" val="4240766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2B48AF-D50E-4EF8-994B-1ED1A81A5C0E}"/>
              </a:ext>
            </a:extLst>
          </p:cNvPr>
          <p:cNvSpPr>
            <a:spLocks noGrp="1"/>
          </p:cNvSpPr>
          <p:nvPr>
            <p:ph sz="quarter" idx="13"/>
          </p:nvPr>
        </p:nvSpPr>
        <p:spPr>
          <a:xfrm>
            <a:off x="913774" y="1007165"/>
            <a:ext cx="10363826" cy="5274365"/>
          </a:xfrm>
        </p:spPr>
        <p:txBody>
          <a:bodyPr>
            <a:normAutofit lnSpcReduction="10000"/>
          </a:bodyPr>
          <a:lstStyle/>
          <a:p>
            <a:pPr marL="0" indent="0" algn="ctr">
              <a:buNone/>
            </a:pPr>
            <a:r>
              <a:rPr lang="en-US" sz="6000" cap="none" dirty="0">
                <a:latin typeface="Britannic Bold" panose="020B0903060703020204" pitchFamily="34" charset="0"/>
              </a:rPr>
              <a:t>Winds blowing across the surface of the ocean combined with other factors – cause major circulating currents, or GYRES</a:t>
            </a:r>
          </a:p>
        </p:txBody>
      </p:sp>
    </p:spTree>
    <p:extLst>
      <p:ext uri="{BB962C8B-B14F-4D97-AF65-F5344CB8AC3E}">
        <p14:creationId xmlns:p14="http://schemas.microsoft.com/office/powerpoint/2010/main" val="2641885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A1C3E-CA9E-4D1E-BCC3-31FA2ACF8068}"/>
              </a:ext>
            </a:extLst>
          </p:cNvPr>
          <p:cNvSpPr>
            <a:spLocks noGrp="1"/>
          </p:cNvSpPr>
          <p:nvPr>
            <p:ph type="title"/>
          </p:nvPr>
        </p:nvSpPr>
        <p:spPr>
          <a:xfrm>
            <a:off x="913774" y="337930"/>
            <a:ext cx="10364451" cy="746457"/>
          </a:xfrm>
        </p:spPr>
        <p:txBody>
          <a:bodyPr/>
          <a:lstStyle/>
          <a:p>
            <a:r>
              <a:rPr lang="en-US" dirty="0"/>
              <a:t>Thought Swap!</a:t>
            </a:r>
          </a:p>
        </p:txBody>
      </p:sp>
      <p:sp>
        <p:nvSpPr>
          <p:cNvPr id="3" name="Content Placeholder 2">
            <a:extLst>
              <a:ext uri="{FF2B5EF4-FFF2-40B4-BE49-F238E27FC236}">
                <a16:creationId xmlns:a16="http://schemas.microsoft.com/office/drawing/2014/main" id="{0C216895-9673-41D7-8297-82C411030C68}"/>
              </a:ext>
            </a:extLst>
          </p:cNvPr>
          <p:cNvSpPr>
            <a:spLocks noGrp="1"/>
          </p:cNvSpPr>
          <p:nvPr>
            <p:ph sz="quarter" idx="13"/>
          </p:nvPr>
        </p:nvSpPr>
        <p:spPr>
          <a:xfrm>
            <a:off x="913774" y="1084387"/>
            <a:ext cx="10363826" cy="5435683"/>
          </a:xfrm>
        </p:spPr>
        <p:txBody>
          <a:bodyPr>
            <a:normAutofit/>
          </a:bodyPr>
          <a:lstStyle/>
          <a:p>
            <a:r>
              <a:rPr lang="en-US" dirty="0"/>
              <a:t>Form two lines facing each other.  There should be 6 inches between shoulders.</a:t>
            </a:r>
          </a:p>
          <a:p>
            <a:r>
              <a:rPr lang="en-US" dirty="0"/>
              <a:t>First question to discuss: When and where was the last time you went swimming or wading?</a:t>
            </a:r>
          </a:p>
          <a:p>
            <a:r>
              <a:rPr lang="en-US" dirty="0"/>
              <a:t>Switch!</a:t>
            </a:r>
          </a:p>
          <a:p>
            <a:r>
              <a:rPr lang="en-US" dirty="0"/>
              <a:t>Second question to discuss: Did you feel a current? What is a current and how could you tell that a current was happening?</a:t>
            </a:r>
          </a:p>
          <a:p>
            <a:r>
              <a:rPr lang="en-US" dirty="0"/>
              <a:t>Switch!</a:t>
            </a:r>
          </a:p>
          <a:p>
            <a:r>
              <a:rPr lang="en-US" dirty="0"/>
              <a:t>Third question to discuss: where and when have you ever noticed cold and warm layers of water?</a:t>
            </a:r>
          </a:p>
          <a:p>
            <a:r>
              <a:rPr lang="en-US" dirty="0"/>
              <a:t>Switch!</a:t>
            </a:r>
          </a:p>
          <a:p>
            <a:r>
              <a:rPr lang="en-US" dirty="0"/>
              <a:t>Last question to discuss: describe some of the ways you can think of to make a current in a pool, tub, or even a glass of water.</a:t>
            </a:r>
          </a:p>
        </p:txBody>
      </p:sp>
    </p:spTree>
    <p:extLst>
      <p:ext uri="{BB962C8B-B14F-4D97-AF65-F5344CB8AC3E}">
        <p14:creationId xmlns:p14="http://schemas.microsoft.com/office/powerpoint/2010/main" val="188820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 name="Picture 3" descr="https://planetgeogblog.files.wordpress.com/2014/01/1730a.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 y="314960"/>
            <a:ext cx="11042904" cy="6085840"/>
          </a:xfrm>
          <a:prstGeom prst="rect">
            <a:avLst/>
          </a:prstGeom>
          <a:noFill/>
          <a:ln>
            <a:noFill/>
          </a:ln>
        </p:spPr>
      </p:pic>
    </p:spTree>
    <p:extLst>
      <p:ext uri="{BB962C8B-B14F-4D97-AF65-F5344CB8AC3E}">
        <p14:creationId xmlns:p14="http://schemas.microsoft.com/office/powerpoint/2010/main" val="2956557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138351"/>
            <a:ext cx="10364451" cy="1019889"/>
          </a:xfrm>
        </p:spPr>
        <p:txBody>
          <a:bodyPr/>
          <a:lstStyle/>
          <a:p>
            <a:r>
              <a:rPr lang="en-US" dirty="0"/>
              <a:t>Where does our “waste” go?</a:t>
            </a:r>
          </a:p>
        </p:txBody>
      </p:sp>
      <p:sp>
        <p:nvSpPr>
          <p:cNvPr id="3" name="Content Placeholder 2"/>
          <p:cNvSpPr>
            <a:spLocks noGrp="1"/>
          </p:cNvSpPr>
          <p:nvPr>
            <p:ph sz="quarter" idx="13"/>
          </p:nvPr>
        </p:nvSpPr>
        <p:spPr/>
        <p:txBody>
          <a:bodyPr/>
          <a:lstStyle/>
          <a:p>
            <a:pPr marL="0" indent="0">
              <a:buNone/>
            </a:pPr>
            <a:endParaRPr lang="en-US" dirty="0"/>
          </a:p>
        </p:txBody>
      </p:sp>
      <p:pic>
        <p:nvPicPr>
          <p:cNvPr id="4" name="iVESX5HCq-s"/>
          <p:cNvPicPr>
            <a:picLocks noRot="1" noChangeAspect="1"/>
          </p:cNvPicPr>
          <p:nvPr>
            <a:videoFile r:link="rId1"/>
          </p:nvPr>
        </p:nvPicPr>
        <p:blipFill>
          <a:blip r:embed="rId3"/>
          <a:stretch>
            <a:fillRect/>
          </a:stretch>
        </p:blipFill>
        <p:spPr>
          <a:xfrm>
            <a:off x="1300529" y="982215"/>
            <a:ext cx="9589690" cy="5394201"/>
          </a:xfrm>
          <a:prstGeom prst="rect">
            <a:avLst/>
          </a:prstGeom>
        </p:spPr>
      </p:pic>
    </p:spTree>
    <p:extLst>
      <p:ext uri="{BB962C8B-B14F-4D97-AF65-F5344CB8AC3E}">
        <p14:creationId xmlns:p14="http://schemas.microsoft.com/office/powerpoint/2010/main" val="4015586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 name="Picture 3" descr="https://planetgeogblog.files.wordpress.com/2014/01/1730a.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 y="314960"/>
            <a:ext cx="11042904" cy="6085840"/>
          </a:xfrm>
          <a:prstGeom prst="rect">
            <a:avLst/>
          </a:prstGeom>
          <a:noFill/>
          <a:ln>
            <a:noFill/>
          </a:ln>
        </p:spPr>
      </p:pic>
    </p:spTree>
    <p:extLst>
      <p:ext uri="{BB962C8B-B14F-4D97-AF65-F5344CB8AC3E}">
        <p14:creationId xmlns:p14="http://schemas.microsoft.com/office/powerpoint/2010/main" val="692290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203989"/>
            <a:ext cx="10364451" cy="1596177"/>
          </a:xfrm>
        </p:spPr>
        <p:txBody>
          <a:bodyPr/>
          <a:lstStyle/>
          <a:p>
            <a:r>
              <a:rPr lang="en-US" dirty="0"/>
              <a:t>Ocean garbage patches – there are 5</a:t>
            </a:r>
          </a:p>
        </p:txBody>
      </p:sp>
      <p:sp>
        <p:nvSpPr>
          <p:cNvPr id="3" name="Content Placeholder 2"/>
          <p:cNvSpPr>
            <a:spLocks noGrp="1"/>
          </p:cNvSpPr>
          <p:nvPr>
            <p:ph sz="quarter" idx="13"/>
          </p:nvPr>
        </p:nvSpPr>
        <p:spPr/>
        <p:txBody>
          <a:bodyPr/>
          <a:lstStyle/>
          <a:p>
            <a:endParaRPr lang="en-US"/>
          </a:p>
        </p:txBody>
      </p:sp>
      <p:pic>
        <p:nvPicPr>
          <p:cNvPr id="4" name="Picture 3" descr="http://tudatosvasarlo.hu/sites/tudatosvasarlo.hu/files/5-gyres.jpg"/>
          <p:cNvPicPr/>
          <p:nvPr/>
        </p:nvPicPr>
        <p:blipFill>
          <a:blip r:embed="rId2">
            <a:extLst>
              <a:ext uri="{28A0092B-C50C-407E-A947-70E740481C1C}">
                <a14:useLocalDpi xmlns:a14="http://schemas.microsoft.com/office/drawing/2010/main" val="0"/>
              </a:ext>
            </a:extLst>
          </a:blip>
          <a:srcRect/>
          <a:stretch>
            <a:fillRect/>
          </a:stretch>
        </p:blipFill>
        <p:spPr bwMode="auto">
          <a:xfrm>
            <a:off x="1202123" y="1590339"/>
            <a:ext cx="9787128" cy="4977611"/>
          </a:xfrm>
          <a:prstGeom prst="rect">
            <a:avLst/>
          </a:prstGeom>
          <a:noFill/>
          <a:ln>
            <a:noFill/>
          </a:ln>
        </p:spPr>
      </p:pic>
    </p:spTree>
    <p:extLst>
      <p:ext uri="{BB962C8B-B14F-4D97-AF65-F5344CB8AC3E}">
        <p14:creationId xmlns:p14="http://schemas.microsoft.com/office/powerpoint/2010/main" val="1902735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https://62e528761d0685343e1c-f3d1b99a743ffa4142d9d7f1978d9686.ssl.cf2.rackcdn.com/files/40734/wide_article/width926x450/5kvgbvg8-1391568602.jpg"/>
          <p:cNvPicPr/>
          <p:nvPr/>
        </p:nvPicPr>
        <p:blipFill>
          <a:blip r:embed="rId2">
            <a:extLst>
              <a:ext uri="{28A0092B-C50C-407E-A947-70E740481C1C}">
                <a14:useLocalDpi xmlns:a14="http://schemas.microsoft.com/office/drawing/2010/main" val="0"/>
              </a:ext>
            </a:extLst>
          </a:blip>
          <a:srcRect/>
          <a:stretch>
            <a:fillRect/>
          </a:stretch>
        </p:blipFill>
        <p:spPr bwMode="auto">
          <a:xfrm>
            <a:off x="539496" y="387540"/>
            <a:ext cx="5943600" cy="2888615"/>
          </a:xfrm>
          <a:prstGeom prst="rect">
            <a:avLst/>
          </a:prstGeom>
          <a:noFill/>
          <a:ln>
            <a:noFill/>
          </a:ln>
        </p:spPr>
      </p:pic>
      <p:pic>
        <p:nvPicPr>
          <p:cNvPr id="6" name="Picture 5" descr="http://www.oceandefenders.org/images/content/the-problem-water-pollution-590x260.jpg"/>
          <p:cNvPicPr/>
          <p:nvPr/>
        </p:nvPicPr>
        <p:blipFill>
          <a:blip r:embed="rId3">
            <a:extLst>
              <a:ext uri="{28A0092B-C50C-407E-A947-70E740481C1C}">
                <a14:useLocalDpi xmlns:a14="http://schemas.microsoft.com/office/drawing/2010/main" val="0"/>
              </a:ext>
            </a:extLst>
          </a:blip>
          <a:srcRect/>
          <a:stretch>
            <a:fillRect/>
          </a:stretch>
        </p:blipFill>
        <p:spPr bwMode="auto">
          <a:xfrm>
            <a:off x="5845175" y="1968833"/>
            <a:ext cx="5622290" cy="2477135"/>
          </a:xfrm>
          <a:prstGeom prst="rect">
            <a:avLst/>
          </a:prstGeom>
          <a:noFill/>
          <a:ln>
            <a:noFill/>
          </a:ln>
        </p:spPr>
      </p:pic>
      <p:pic>
        <p:nvPicPr>
          <p:cNvPr id="5" name="Content Placeholder 4" descr="http://media.tumblr.com/7ce145b2f8a18c68a27bb5a49e89b101/tumblr_inline_n6ctiwRU8I1rw4rkd.jpg"/>
          <p:cNvPicPr>
            <a:picLocks noGrp="1"/>
          </p:cNvPicPr>
          <p:nvPr>
            <p:ph sz="quarter" idx="13"/>
          </p:nvPr>
        </p:nvPicPr>
        <p:blipFill>
          <a:blip r:embed="rId4">
            <a:extLst>
              <a:ext uri="{28A0092B-C50C-407E-A947-70E740481C1C}">
                <a14:useLocalDpi xmlns:a14="http://schemas.microsoft.com/office/drawing/2010/main" val="0"/>
              </a:ext>
            </a:extLst>
          </a:blip>
          <a:srcRect/>
          <a:stretch>
            <a:fillRect/>
          </a:stretch>
        </p:blipFill>
        <p:spPr bwMode="auto">
          <a:xfrm>
            <a:off x="2142998" y="3276155"/>
            <a:ext cx="4102100" cy="3073400"/>
          </a:xfrm>
          <a:prstGeom prst="rect">
            <a:avLst/>
          </a:prstGeom>
          <a:noFill/>
          <a:ln>
            <a:noFill/>
          </a:ln>
        </p:spPr>
      </p:pic>
    </p:spTree>
    <p:extLst>
      <p:ext uri="{BB962C8B-B14F-4D97-AF65-F5344CB8AC3E}">
        <p14:creationId xmlns:p14="http://schemas.microsoft.com/office/powerpoint/2010/main" val="667500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 name="Picture 3" descr="http://sprinterlife.com/wp-content/uploads/2011/12/319097_10150302240051261_586211260_8415279_1572907418_n.jpg"/>
          <p:cNvPicPr/>
          <p:nvPr/>
        </p:nvPicPr>
        <p:blipFill>
          <a:blip r:embed="rId2">
            <a:extLst>
              <a:ext uri="{28A0092B-C50C-407E-A947-70E740481C1C}">
                <a14:useLocalDpi xmlns:a14="http://schemas.microsoft.com/office/drawing/2010/main" val="0"/>
              </a:ext>
            </a:extLst>
          </a:blip>
          <a:srcRect/>
          <a:stretch>
            <a:fillRect/>
          </a:stretch>
        </p:blipFill>
        <p:spPr bwMode="auto">
          <a:xfrm>
            <a:off x="722376" y="507618"/>
            <a:ext cx="10847832" cy="5856605"/>
          </a:xfrm>
          <a:prstGeom prst="rect">
            <a:avLst/>
          </a:prstGeom>
          <a:noFill/>
          <a:ln>
            <a:noFill/>
          </a:ln>
        </p:spPr>
      </p:pic>
    </p:spTree>
    <p:extLst>
      <p:ext uri="{BB962C8B-B14F-4D97-AF65-F5344CB8AC3E}">
        <p14:creationId xmlns:p14="http://schemas.microsoft.com/office/powerpoint/2010/main" val="2103703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Exploring our ocean’s garbage patches:</a:t>
            </a:r>
          </a:p>
        </p:txBody>
      </p:sp>
      <p:sp>
        <p:nvSpPr>
          <p:cNvPr id="3" name="Content Placeholder 2"/>
          <p:cNvSpPr>
            <a:spLocks noGrp="1"/>
          </p:cNvSpPr>
          <p:nvPr>
            <p:ph sz="quarter" idx="13"/>
          </p:nvPr>
        </p:nvSpPr>
        <p:spPr>
          <a:xfrm>
            <a:off x="913774" y="1755228"/>
            <a:ext cx="10363826" cy="4960882"/>
          </a:xfrm>
        </p:spPr>
        <p:txBody>
          <a:bodyPr>
            <a:normAutofit fontScale="92500" lnSpcReduction="10000"/>
          </a:bodyPr>
          <a:lstStyle/>
          <a:p>
            <a:r>
              <a:rPr lang="en-US" sz="2800" dirty="0"/>
              <a:t>You will demonstrate </a:t>
            </a:r>
            <a:r>
              <a:rPr lang="en-US" sz="2800" b="1" u="sng" dirty="0"/>
              <a:t>ocean currents caused by wind </a:t>
            </a:r>
            <a:r>
              <a:rPr lang="en-US" sz="2800" dirty="0"/>
              <a:t>using a shoe box of water and a straw.  Take turns being the wind, one at a time</a:t>
            </a:r>
            <a:r>
              <a:rPr lang="en-US" sz="2800" dirty="0" smtClean="0"/>
              <a:t>!</a:t>
            </a:r>
          </a:p>
          <a:p>
            <a:r>
              <a:rPr lang="en-US" sz="2800" dirty="0" smtClean="0"/>
              <a:t>Label your paper “Ocean currents caused by wind”</a:t>
            </a:r>
            <a:endParaRPr lang="en-US" sz="2800" dirty="0"/>
          </a:p>
          <a:p>
            <a:r>
              <a:rPr lang="en-US" sz="2800" dirty="0"/>
              <a:t>Explore with different types and directions of wind.  Blow gently through the straw straight across the surface of the water in the shoebox.  Try not to cause too much turbulence.</a:t>
            </a:r>
          </a:p>
          <a:p>
            <a:r>
              <a:rPr lang="en-US" sz="2800" dirty="0"/>
              <a:t>Take note of what is happening to the water</a:t>
            </a:r>
            <a:r>
              <a:rPr lang="en-US" sz="2800" dirty="0" smtClean="0"/>
              <a:t>. Draw a picture or diagram of what  you see.</a:t>
            </a:r>
            <a:endParaRPr lang="en-US" sz="2800" dirty="0"/>
          </a:p>
          <a:p>
            <a:r>
              <a:rPr lang="en-US" sz="2800" dirty="0"/>
              <a:t>Stop!</a:t>
            </a:r>
          </a:p>
        </p:txBody>
      </p:sp>
    </p:spTree>
    <p:extLst>
      <p:ext uri="{BB962C8B-B14F-4D97-AF65-F5344CB8AC3E}">
        <p14:creationId xmlns:p14="http://schemas.microsoft.com/office/powerpoint/2010/main" val="3527745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98</TotalTime>
  <Words>524</Words>
  <Application>Microsoft Office PowerPoint</Application>
  <PresentationFormat>Widescreen</PresentationFormat>
  <Paragraphs>44</Paragraphs>
  <Slides>18</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Britannic Bold</vt:lpstr>
      <vt:lpstr>Tw Cen MT</vt:lpstr>
      <vt:lpstr>Droplet</vt:lpstr>
      <vt:lpstr>Surface currents</vt:lpstr>
      <vt:lpstr>Thought Swap!</vt:lpstr>
      <vt:lpstr>PowerPoint Presentation</vt:lpstr>
      <vt:lpstr>Where does our “waste” go?</vt:lpstr>
      <vt:lpstr>PowerPoint Presentation</vt:lpstr>
      <vt:lpstr>Ocean garbage patches – there are 5</vt:lpstr>
      <vt:lpstr>PowerPoint Presentation</vt:lpstr>
      <vt:lpstr>PowerPoint Presentation</vt:lpstr>
      <vt:lpstr>Exploring our ocean’s garbage patches:</vt:lpstr>
      <vt:lpstr>winds</vt:lpstr>
      <vt:lpstr>Surface currents</vt:lpstr>
      <vt:lpstr>Garbage “patch?”</vt:lpstr>
      <vt:lpstr>Ocean basins and ocean currents</vt:lpstr>
      <vt:lpstr>PowerPoint Presentation</vt:lpstr>
      <vt:lpstr>PowerPoint Presentation</vt:lpstr>
      <vt:lpstr>PowerPoint Presentation</vt:lpstr>
      <vt:lpstr>PowerPoint Presentation</vt:lpstr>
      <vt:lpstr>PowerPoint Presentation</vt:lpstr>
    </vt:vector>
  </TitlesOfParts>
  <Company>Leon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oceans</dc:title>
  <dc:creator>Crowder, Kari</dc:creator>
  <cp:lastModifiedBy>Crowder, Kari</cp:lastModifiedBy>
  <cp:revision>11</cp:revision>
  <dcterms:created xsi:type="dcterms:W3CDTF">2015-01-27T15:27:47Z</dcterms:created>
  <dcterms:modified xsi:type="dcterms:W3CDTF">2017-11-17T18:25:24Z</dcterms:modified>
</cp:coreProperties>
</file>